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3" r:id="rId2"/>
    <p:sldId id="266" r:id="rId3"/>
    <p:sldId id="256" r:id="rId4"/>
    <p:sldId id="257" r:id="rId5"/>
    <p:sldId id="258" r:id="rId6"/>
    <p:sldId id="259" r:id="rId7"/>
    <p:sldId id="260" r:id="rId8"/>
    <p:sldId id="261" r:id="rId9"/>
    <p:sldId id="267" r:id="rId10"/>
    <p:sldId id="262" r:id="rId11"/>
    <p:sldId id="268" r:id="rId12"/>
    <p:sldId id="264" r:id="rId13"/>
    <p:sldId id="269" r:id="rId14"/>
    <p:sldId id="270" r:id="rId15"/>
    <p:sldId id="265" r:id="rId16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s-MX" smtClean="0"/>
              <a:t>LA CRISIS DE LA ACCIÓN EN LA MECÁNICA CLÁSICA.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E9414F-4047-498B-9957-AEB2DA13D3CA}" type="datetime1">
              <a:rPr lang="es-MX" smtClean="0"/>
              <a:t>07/05/2017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11CE85-F876-4ECA-B4C7-BFF5E8786F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45951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s-MX" smtClean="0"/>
              <a:t>LA CRISIS DE LA ACCIÓN EN LA MECÁNICA CLÁSICA.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6A51A4-1114-4401-8F13-DC8886D6836F}" type="datetime1">
              <a:rPr lang="es-MX" smtClean="0"/>
              <a:t>07/05/2017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83977B-15E6-40EE-9FB9-B793A72355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2982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83977B-15E6-40EE-9FB9-B793A7235586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1929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977B-15E6-40EE-9FB9-B793A7235586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7471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83977B-15E6-40EE-9FB9-B793A7235586}" type="slidenum">
              <a:rPr lang="es-MX" smtClean="0"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3301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3977B-15E6-40EE-9FB9-B793A7235586}" type="slidenum">
              <a:rPr lang="es-MX" smtClean="0"/>
              <a:t>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1123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C1CE7-4CE4-4309-BBFE-6171A961CBAF}" type="datetime1">
              <a:rPr lang="es-ES" smtClean="0"/>
              <a:t>07/05/2017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6343A-E135-2D43-8A0B-5C92288E9EF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6522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4F72B-3386-495B-AB75-C6DF143DD591}" type="datetime1">
              <a:rPr lang="es-ES" smtClean="0"/>
              <a:t>07/05/2017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6343A-E135-2D43-8A0B-5C92288E9EF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1578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0EDFC-90D2-417D-A3B2-CCE8BAB58425}" type="datetime1">
              <a:rPr lang="es-ES" smtClean="0"/>
              <a:t>07/05/2017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6343A-E135-2D43-8A0B-5C92288E9EF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6147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CDA80-839E-4AB4-8476-9A31546ECE94}" type="datetime1">
              <a:rPr lang="es-ES" smtClean="0"/>
              <a:t>07/05/2017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6343A-E135-2D43-8A0B-5C92288E9EF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3662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1502B-922E-4190-A5CA-5B3281279EE3}" type="datetime1">
              <a:rPr lang="es-ES" smtClean="0"/>
              <a:t>07/05/2017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6343A-E135-2D43-8A0B-5C92288E9EF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1017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E99E2-C0D6-4361-A437-59F1209963B2}" type="datetime1">
              <a:rPr lang="es-ES" smtClean="0"/>
              <a:t>07/05/2017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6343A-E135-2D43-8A0B-5C92288E9EF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77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F8F7-510E-4B2F-B2FE-8146FCC3368F}" type="datetime1">
              <a:rPr lang="es-ES" smtClean="0"/>
              <a:t>07/05/2017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6343A-E135-2D43-8A0B-5C92288E9EF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7730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18EE6-5265-479F-8DFA-8749C3A064AD}" type="datetime1">
              <a:rPr lang="es-ES" smtClean="0"/>
              <a:t>07/05/2017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6343A-E135-2D43-8A0B-5C92288E9EF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8351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4FF03-0F29-49FF-AEFF-49286AC98FE0}" type="datetime1">
              <a:rPr lang="es-ES" smtClean="0"/>
              <a:t>07/05/2017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6343A-E135-2D43-8A0B-5C92288E9EF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0140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DB8B1-DDFB-4FDA-9FA4-4F64B1D770E3}" type="datetime1">
              <a:rPr lang="es-ES" smtClean="0"/>
              <a:t>07/05/2017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6343A-E135-2D43-8A0B-5C92288E9EF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1088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E647B-D04A-48A1-9DF0-1632E38E6097}" type="datetime1">
              <a:rPr lang="es-ES" smtClean="0"/>
              <a:t>07/05/2017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6343A-E135-2D43-8A0B-5C92288E9EF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423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CD005-39F3-447E-80A2-AA6E138E267D}" type="datetime1">
              <a:rPr lang="es-ES" smtClean="0"/>
              <a:t>07/05/2017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6343A-E135-2D43-8A0B-5C92288E9EF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962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6343A-E135-2D43-8A0B-5C92288E9EF2}" type="slidenum">
              <a:rPr lang="es-ES" smtClean="0"/>
              <a:t>1</a:t>
            </a:fld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3"/>
          <a:srcRect l="4409" r="12227"/>
          <a:stretch/>
        </p:blipFill>
        <p:spPr>
          <a:xfrm>
            <a:off x="322216" y="191861"/>
            <a:ext cx="8821784" cy="542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24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Captura de pantalla 2017-04-30 a las 10.39.2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320" y="2892261"/>
            <a:ext cx="8013700" cy="1346200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655532" y="1690047"/>
            <a:ext cx="80380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Si la acción es considerada como un campo escalar integrable, entonces debe satisfacer las condiciones de integrabilidad de </a:t>
            </a:r>
            <a:r>
              <a:rPr lang="es-MX" dirty="0" err="1" smtClean="0"/>
              <a:t>Cauchy</a:t>
            </a:r>
            <a:r>
              <a:rPr lang="es-MX" dirty="0" smtClean="0"/>
              <a:t>-Riemann. Estas implican que se cumplan:</a:t>
            </a:r>
            <a:endParaRPr lang="es-MX" dirty="0"/>
          </a:p>
        </p:txBody>
      </p:sp>
      <p:sp>
        <p:nvSpPr>
          <p:cNvPr id="10" name="Marcador de pie de página 1"/>
          <p:cNvSpPr txBox="1">
            <a:spLocks/>
          </p:cNvSpPr>
          <p:nvPr/>
        </p:nvSpPr>
        <p:spPr>
          <a:xfrm>
            <a:off x="339634" y="207192"/>
            <a:ext cx="4565468" cy="2795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mtClean="0"/>
              <a:t>LA CRISIS DE LA ACCIÓN EN LA MECÁNICA CLÁSICA.</a:t>
            </a:r>
            <a:endParaRPr lang="es-ES" dirty="0"/>
          </a:p>
        </p:txBody>
      </p:sp>
      <p:sp>
        <p:nvSpPr>
          <p:cNvPr id="11" name="Marcador de número de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6343A-E135-2D43-8A0B-5C92288E9EF2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488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725200" y="1323703"/>
            <a:ext cx="7486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Pero la única solución no-trivial de (11) es que:</a:t>
            </a:r>
            <a:endParaRPr lang="es-MX" dirty="0"/>
          </a:p>
        </p:txBody>
      </p:sp>
      <p:sp>
        <p:nvSpPr>
          <p:cNvPr id="10" name="Marcador de pie de página 1"/>
          <p:cNvSpPr txBox="1">
            <a:spLocks/>
          </p:cNvSpPr>
          <p:nvPr/>
        </p:nvSpPr>
        <p:spPr>
          <a:xfrm>
            <a:off x="339634" y="207192"/>
            <a:ext cx="4565468" cy="2795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mtClean="0"/>
              <a:t>LA CRISIS DE LA ACCIÓN EN LA MECÁNICA CLÁSICA.</a:t>
            </a:r>
            <a:endParaRPr lang="es-ES" dirty="0"/>
          </a:p>
        </p:txBody>
      </p:sp>
      <p:sp>
        <p:nvSpPr>
          <p:cNvPr id="11" name="Marcador de número de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6343A-E135-2D43-8A0B-5C92288E9EF2}" type="slidenum">
              <a:rPr lang="es-ES" smtClean="0"/>
              <a:t>11</a:t>
            </a:fld>
            <a:endParaRPr lang="es-ES"/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37" y="1995867"/>
            <a:ext cx="8686800" cy="2028825"/>
          </a:xfrm>
          <a:prstGeom prst="rect">
            <a:avLst/>
          </a:prstGeom>
        </p:spPr>
      </p:pic>
      <p:sp>
        <p:nvSpPr>
          <p:cNvPr id="14" name="CuadroTexto 13"/>
          <p:cNvSpPr txBox="1"/>
          <p:nvPr/>
        </p:nvSpPr>
        <p:spPr>
          <a:xfrm>
            <a:off x="725200" y="4720046"/>
            <a:ext cx="796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Sin convención de suma.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001522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ie de página 1"/>
          <p:cNvSpPr txBox="1">
            <a:spLocks/>
          </p:cNvSpPr>
          <p:nvPr/>
        </p:nvSpPr>
        <p:spPr>
          <a:xfrm>
            <a:off x="339634" y="207192"/>
            <a:ext cx="4565468" cy="2795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 smtClean="0"/>
              <a:t>LA CRISIS DE LA ACCIÓN EN LA MECÁNICA CLÁSICA.</a:t>
            </a:r>
            <a:endParaRPr lang="es-E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6343A-E135-2D43-8A0B-5C92288E9EF2}" type="slidenum">
              <a:rPr lang="es-ES" smtClean="0"/>
              <a:t>12</a:t>
            </a:fld>
            <a:endParaRPr lang="es-ES"/>
          </a:p>
        </p:txBody>
      </p:sp>
      <p:sp>
        <p:nvSpPr>
          <p:cNvPr id="10" name="CuadroTexto 9"/>
          <p:cNvSpPr txBox="1"/>
          <p:nvPr/>
        </p:nvSpPr>
        <p:spPr>
          <a:xfrm>
            <a:off x="583474" y="1393371"/>
            <a:ext cx="793350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EL problema se hace crítico con estos resultados, pues si la acción en verdad satisface las condiciones de integrabilidad, entonces el espacio </a:t>
            </a:r>
            <a:r>
              <a:rPr lang="es-MX" dirty="0" err="1" smtClean="0"/>
              <a:t>fásico</a:t>
            </a:r>
            <a:r>
              <a:rPr lang="es-MX" dirty="0" smtClean="0"/>
              <a:t> está descompuesto en </a:t>
            </a:r>
            <a:r>
              <a:rPr lang="es-MX" b="1" dirty="0" smtClean="0"/>
              <a:t>n</a:t>
            </a:r>
            <a:r>
              <a:rPr lang="es-MX" dirty="0" smtClean="0"/>
              <a:t> planos </a:t>
            </a:r>
            <a:r>
              <a:rPr lang="es-MX" b="1" dirty="0" smtClean="0"/>
              <a:t>q-p</a:t>
            </a:r>
            <a:r>
              <a:rPr lang="es-MX" dirty="0" smtClean="0"/>
              <a:t>. Además. Considerando una congruencia de trayectorias, estas son laminares; es decir, no forman vórtices. Esta posibilidad limita severamente las posibles soluciones de los sistemas dinámicos. </a:t>
            </a:r>
          </a:p>
          <a:p>
            <a:r>
              <a:rPr lang="es-MX" dirty="0" smtClean="0"/>
              <a:t>Por otra parte, soluciones más generales implican que la acción no sea integrable.</a:t>
            </a:r>
          </a:p>
          <a:p>
            <a:r>
              <a:rPr lang="es-MX" dirty="0" smtClean="0"/>
              <a:t>Esta es la crisis de la acción.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518063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6343A-E135-2D43-8A0B-5C92288E9EF2}" type="slidenum">
              <a:rPr lang="es-ES" smtClean="0"/>
              <a:t>13</a:t>
            </a:fld>
            <a:endParaRPr lang="es-E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/>
              <p:cNvSpPr txBox="1"/>
              <p:nvPr/>
            </p:nvSpPr>
            <p:spPr>
              <a:xfrm>
                <a:off x="365760" y="731520"/>
                <a:ext cx="8507906" cy="17543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dirty="0" smtClean="0"/>
                  <a:t>Una posible salida para esta paradoja es que la acción no sea un campo escalar.</a:t>
                </a:r>
              </a:p>
              <a:p>
                <a:r>
                  <a:rPr lang="es-MX" dirty="0" smtClean="0"/>
                  <a:t>Dentro del contexto del álgebra geométrica se contempla la existencia de </a:t>
                </a:r>
                <a:r>
                  <a:rPr lang="es-MX" b="1" dirty="0" smtClean="0"/>
                  <a:t>multiformas</a:t>
                </a:r>
                <a:r>
                  <a:rPr lang="es-MX" dirty="0" smtClean="0"/>
                  <a:t>;</a:t>
                </a:r>
              </a:p>
              <a:p>
                <a:r>
                  <a:rPr lang="es-MX" dirty="0" smtClean="0"/>
                  <a:t>Es decir objetos geométricos compuestos por partes de diferente orden en un espacio del</a:t>
                </a:r>
              </a:p>
              <a:p>
                <a:r>
                  <a:rPr lang="es-MX" dirty="0" smtClean="0"/>
                  <a:t>tipo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MX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MX" b="1" i="0" smtClean="0">
                            <a:latin typeface="Cambria Math" panose="02040503050406030204" pitchFamily="18" charset="0"/>
                          </a:rPr>
                          <m:t>𝐠</m:t>
                        </m:r>
                      </m:e>
                      <m:sub>
                        <m:r>
                          <a:rPr lang="es-MX" b="1" i="0" smtClean="0">
                            <a:latin typeface="Cambria Math" panose="02040503050406030204" pitchFamily="18" charset="0"/>
                          </a:rPr>
                          <m:t>𝟑</m:t>
                        </m:r>
                      </m:sub>
                    </m:sSub>
                    <m:d>
                      <m:dPr>
                        <m:ctrlPr>
                          <a:rPr lang="es-MX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MX" b="1" i="0" smtClean="0">
                            <a:latin typeface="Cambria Math" panose="02040503050406030204" pitchFamily="18" charset="0"/>
                          </a:rPr>
                          <m:t>𝐢</m:t>
                        </m:r>
                      </m:e>
                    </m:d>
                    <m:r>
                      <a:rPr lang="es-MX" b="1" i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s-MX" dirty="0" smtClean="0"/>
              </a:p>
              <a:p>
                <a:r>
                  <a:rPr lang="es-MX" dirty="0" smtClean="0"/>
                  <a:t>Suponiendo que la acción sea :</a:t>
                </a:r>
              </a:p>
              <a:p>
                <a:endParaRPr lang="es-MX" dirty="0"/>
              </a:p>
            </p:txBody>
          </p:sp>
        </mc:Choice>
        <mc:Fallback xmlns="">
          <p:sp>
            <p:nvSpPr>
              <p:cNvPr id="5" name="Cuadro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" y="731520"/>
                <a:ext cx="8507906" cy="1754326"/>
              </a:xfrm>
              <a:prstGeom prst="rect">
                <a:avLst/>
              </a:prstGeom>
              <a:blipFill rotWithShape="0">
                <a:blip r:embed="rId2"/>
                <a:stretch>
                  <a:fillRect l="-573" t="-1736" r="-573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ángulo 5"/>
              <p:cNvSpPr/>
              <p:nvPr/>
            </p:nvSpPr>
            <p:spPr>
              <a:xfrm>
                <a:off x="3369755" y="2386930"/>
                <a:ext cx="127547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s-MX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r>
                        <a:rPr lang="es-MX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𝜑</m:t>
                      </m:r>
                      <m:r>
                        <a:rPr lang="es-MX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s-MX" b="1" i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𝐓</m:t>
                      </m:r>
                    </m:oMath>
                  </m:oMathPara>
                </a14:m>
                <a:endParaRPr lang="es-MX" b="1" dirty="0"/>
              </a:p>
            </p:txBody>
          </p:sp>
        </mc:Choice>
        <mc:Fallback xmlns="">
          <p:sp>
            <p:nvSpPr>
              <p:cNvPr id="6" name="Rectángulo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9755" y="2386930"/>
                <a:ext cx="1275477" cy="369332"/>
              </a:xfrm>
              <a:prstGeom prst="rect">
                <a:avLst/>
              </a:prstGeom>
              <a:blipFill rotWithShape="0">
                <a:blip r:embed="rId3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uadroTexto 6"/>
          <p:cNvSpPr txBox="1"/>
          <p:nvPr/>
        </p:nvSpPr>
        <p:spPr>
          <a:xfrm>
            <a:off x="600891" y="3169920"/>
            <a:ext cx="7785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Con una parte escalar y otra bivectorial, entonces, en el caso 3-D:</a:t>
            </a:r>
            <a:endParaRPr lang="es-MX" dirty="0"/>
          </a:p>
        </p:txBody>
      </p:sp>
      <p:sp>
        <p:nvSpPr>
          <p:cNvPr id="12" name="CuadroTexto 11"/>
          <p:cNvSpPr txBox="1"/>
          <p:nvPr/>
        </p:nvSpPr>
        <p:spPr>
          <a:xfrm>
            <a:off x="6296298" y="2386930"/>
            <a:ext cx="67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(13)</a:t>
            </a:r>
            <a:endParaRPr lang="es-MX" dirty="0"/>
          </a:p>
        </p:txBody>
      </p:sp>
      <p:sp>
        <p:nvSpPr>
          <p:cNvPr id="15" name="CuadroTexto 14"/>
          <p:cNvSpPr txBox="1"/>
          <p:nvPr/>
        </p:nvSpPr>
        <p:spPr>
          <a:xfrm>
            <a:off x="748937" y="5102848"/>
            <a:ext cx="7829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s</a:t>
            </a:r>
            <a:r>
              <a:rPr lang="es-MX" dirty="0" smtClean="0"/>
              <a:t>iendo </a:t>
            </a:r>
            <a:endParaRPr lang="es-MX" dirty="0"/>
          </a:p>
        </p:txBody>
      </p:sp>
      <p:pic>
        <p:nvPicPr>
          <p:cNvPr id="16" name="Imagen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48901" y="4889897"/>
            <a:ext cx="333375" cy="600075"/>
          </a:xfrm>
          <a:prstGeom prst="rect">
            <a:avLst/>
          </a:prstGeom>
        </p:spPr>
      </p:pic>
      <p:sp>
        <p:nvSpPr>
          <p:cNvPr id="17" name="CuadroTexto 16"/>
          <p:cNvSpPr txBox="1"/>
          <p:nvPr/>
        </p:nvSpPr>
        <p:spPr>
          <a:xfrm>
            <a:off x="1715588" y="5102848"/>
            <a:ext cx="5006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el dual de </a:t>
            </a:r>
            <a:r>
              <a:rPr lang="es-MX" b="1" dirty="0" smtClean="0"/>
              <a:t>T</a:t>
            </a:r>
            <a:r>
              <a:rPr lang="es-MX" dirty="0" smtClean="0"/>
              <a:t>, sujeto a la condición: </a:t>
            </a:r>
            <a:endParaRPr lang="es-MX" dirty="0"/>
          </a:p>
        </p:txBody>
      </p:sp>
      <p:pic>
        <p:nvPicPr>
          <p:cNvPr id="22" name="Imagen 2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56690" y="5650059"/>
            <a:ext cx="1524000" cy="647700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6296298" y="5734756"/>
            <a:ext cx="6892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(15)</a:t>
            </a:r>
            <a:endParaRPr lang="es-MX" dirty="0"/>
          </a:p>
        </p:txBody>
      </p:sp>
      <p:sp>
        <p:nvSpPr>
          <p:cNvPr id="24" name="Marcador de pie de página 1"/>
          <p:cNvSpPr txBox="1">
            <a:spLocks/>
          </p:cNvSpPr>
          <p:nvPr/>
        </p:nvSpPr>
        <p:spPr>
          <a:xfrm>
            <a:off x="339634" y="207192"/>
            <a:ext cx="4565468" cy="2795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 smtClean="0"/>
              <a:t>LA CRISIS DE LA ACCIÓN EN LA MECÁNICA CLÁSICA.</a:t>
            </a:r>
            <a:endParaRPr lang="es-ES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23458" y="3626906"/>
            <a:ext cx="43434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430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6343A-E135-2D43-8A0B-5C92288E9EF2}" type="slidenum">
              <a:rPr lang="es-ES" smtClean="0"/>
              <a:t>14</a:t>
            </a:fld>
            <a:endParaRPr lang="es-ES"/>
          </a:p>
        </p:txBody>
      </p:sp>
      <p:sp>
        <p:nvSpPr>
          <p:cNvPr id="5" name="CuadroTexto 4"/>
          <p:cNvSpPr txBox="1"/>
          <p:nvPr/>
        </p:nvSpPr>
        <p:spPr>
          <a:xfrm>
            <a:off x="857794" y="1436915"/>
            <a:ext cx="782900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3. COLOFÓN</a:t>
            </a:r>
          </a:p>
          <a:p>
            <a:endParaRPr lang="es-MX" dirty="0"/>
          </a:p>
          <a:p>
            <a:r>
              <a:rPr lang="es-MX" dirty="0" smtClean="0"/>
              <a:t>Con estas consideraciones se supera el obstáculo en 3-D, ya que ahora el rotacional de los momentos no es nulo y es posible el caso de flujos no-laminares.</a:t>
            </a:r>
          </a:p>
          <a:p>
            <a:r>
              <a:rPr lang="es-MX" dirty="0" smtClean="0"/>
              <a:t>No obstante, si la acción no satisface las condiciones de integrabilidad</a:t>
            </a:r>
            <a:r>
              <a:rPr lang="es-MX" dirty="0"/>
              <a:t> </a:t>
            </a:r>
            <a:r>
              <a:rPr lang="es-MX" dirty="0" smtClean="0"/>
              <a:t>en la forma de derivadas parciales simples, entonces se puede afirmar que el espacio tiene una estructura no necesariamente euclidea. </a:t>
            </a:r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r>
              <a:rPr lang="es-MX" dirty="0" smtClean="0"/>
              <a:t>  								FIN</a:t>
            </a:r>
            <a:endParaRPr lang="es-MX" dirty="0"/>
          </a:p>
        </p:txBody>
      </p:sp>
      <p:sp>
        <p:nvSpPr>
          <p:cNvPr id="6" name="Marcador de pie de página 1"/>
          <p:cNvSpPr txBox="1">
            <a:spLocks/>
          </p:cNvSpPr>
          <p:nvPr/>
        </p:nvSpPr>
        <p:spPr>
          <a:xfrm>
            <a:off x="339634" y="207192"/>
            <a:ext cx="4565468" cy="2795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 smtClean="0"/>
              <a:t>LA CRISIS DE LA ACCIÓN EN LA MECÁNICA CLÁSICA.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49698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717"/>
            <a:ext cx="8229600" cy="2643894"/>
          </a:xfrm>
        </p:spPr>
        <p:txBody>
          <a:bodyPr>
            <a:normAutofit/>
          </a:bodyPr>
          <a:lstStyle/>
          <a:p>
            <a:r>
              <a:rPr lang="es-ES" dirty="0" smtClean="0"/>
              <a:t>Muchas gracias.</a:t>
            </a:r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6343A-E135-2D43-8A0B-5C92288E9EF2}" type="slidenum">
              <a:rPr lang="es-ES" smtClean="0"/>
              <a:t>15</a:t>
            </a:fld>
            <a:endParaRPr lang="es-ES"/>
          </a:p>
        </p:txBody>
      </p:sp>
      <p:sp>
        <p:nvSpPr>
          <p:cNvPr id="6" name="Marcador de pie de página 1"/>
          <p:cNvSpPr txBox="1">
            <a:spLocks/>
          </p:cNvSpPr>
          <p:nvPr/>
        </p:nvSpPr>
        <p:spPr>
          <a:xfrm>
            <a:off x="339634" y="207192"/>
            <a:ext cx="4565468" cy="2795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 smtClean="0"/>
              <a:t>LA CRISIS DE LA ACCIÓN EN LA MECÁNICA CLÁSICA.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0103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890077"/>
            <a:ext cx="8229600" cy="4967923"/>
          </a:xfrm>
        </p:spPr>
        <p:txBody>
          <a:bodyPr>
            <a:normAutofit/>
          </a:bodyPr>
          <a:lstStyle/>
          <a:p>
            <a:pPr>
              <a:buAutoNum type="arabicPeriod"/>
            </a:pPr>
            <a:r>
              <a:rPr lang="es-MX" sz="1800" dirty="0" smtClean="0"/>
              <a:t>LA FORMULACIÓN HAMILTONIANA</a:t>
            </a:r>
          </a:p>
          <a:p>
            <a:pPr marL="0" indent="0">
              <a:buNone/>
            </a:pPr>
            <a:endParaRPr lang="es-MX" sz="1800" dirty="0" smtClean="0"/>
          </a:p>
          <a:p>
            <a:pPr marL="0" indent="0">
              <a:buNone/>
            </a:pPr>
            <a:r>
              <a:rPr lang="es-MX" sz="1800" dirty="0" smtClean="0"/>
              <a:t>Se propone la existencia de un </a:t>
            </a:r>
            <a:r>
              <a:rPr lang="es-MX" sz="1800" b="1" dirty="0" smtClean="0"/>
              <a:t>espacio de las fases, </a:t>
            </a:r>
            <a:r>
              <a:rPr lang="es-MX" sz="1800" dirty="0" smtClean="0"/>
              <a:t>métrico, con métrica nula, de 2n dimensiones, como el escenario físico de un sistema de </a:t>
            </a:r>
            <a:r>
              <a:rPr lang="es-MX" sz="1800" b="1" dirty="0" smtClean="0"/>
              <a:t>n </a:t>
            </a:r>
            <a:r>
              <a:rPr lang="es-MX" sz="1800" dirty="0" smtClean="0"/>
              <a:t>partículas. Este sistema es un punto de ese espacio, al que se le llama </a:t>
            </a:r>
            <a:r>
              <a:rPr lang="es-MX" sz="1800" b="1" dirty="0" smtClean="0"/>
              <a:t>sistema dinámico.</a:t>
            </a:r>
            <a:endParaRPr lang="es-MX" sz="1800" dirty="0" smtClean="0"/>
          </a:p>
          <a:p>
            <a:pPr marL="0" indent="0">
              <a:buNone/>
            </a:pPr>
            <a:r>
              <a:rPr lang="es-MX" sz="1800" dirty="0" smtClean="0"/>
              <a:t>En ese espacio existe un campo físico: el campo hamiltaniano </a:t>
            </a:r>
            <a:r>
              <a:rPr lang="es-MX" sz="1800" b="1" dirty="0" smtClean="0"/>
              <a:t>H(q, p, t) </a:t>
            </a:r>
            <a:r>
              <a:rPr lang="es-MX" sz="1800" dirty="0" smtClean="0"/>
              <a:t>que posee toda la información dinámica.</a:t>
            </a:r>
          </a:p>
          <a:p>
            <a:pPr marL="0" indent="0">
              <a:buNone/>
            </a:pPr>
            <a:r>
              <a:rPr lang="es-MX" sz="1800" dirty="0" smtClean="0"/>
              <a:t>El sistema dinámico inicialmente en una posición, recibe la información del campo en ese punto y reacciona en consecuencia, describiendo una trayectoria.</a:t>
            </a:r>
          </a:p>
          <a:p>
            <a:pPr marL="0" indent="0">
              <a:buNone/>
            </a:pPr>
            <a:endParaRPr lang="es-MX" sz="1800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6343A-E135-2D43-8A0B-5C92288E9EF2}" type="slidenum">
              <a:rPr lang="es-ES" smtClean="0"/>
              <a:t>2</a:t>
            </a:fld>
            <a:endParaRPr lang="es-ES"/>
          </a:p>
        </p:txBody>
      </p:sp>
      <p:sp>
        <p:nvSpPr>
          <p:cNvPr id="8" name="Marcador de pie de página 1"/>
          <p:cNvSpPr txBox="1">
            <a:spLocks/>
          </p:cNvSpPr>
          <p:nvPr/>
        </p:nvSpPr>
        <p:spPr>
          <a:xfrm>
            <a:off x="339634" y="416197"/>
            <a:ext cx="4565468" cy="2795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 smtClean="0"/>
              <a:t>LA CRISIS DE LA ACCIÓN EN LA MECÁNICA CLÁSICA.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6293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Captura de pantalla 2017-04-30 a las 10.24.39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203"/>
          <a:stretch/>
        </p:blipFill>
        <p:spPr>
          <a:xfrm>
            <a:off x="457200" y="1866900"/>
            <a:ext cx="5990948" cy="3124200"/>
          </a:xfrm>
          <a:prstGeom prst="rect">
            <a:avLst/>
          </a:prstGeom>
        </p:spPr>
      </p:pic>
      <p:pic>
        <p:nvPicPr>
          <p:cNvPr id="8" name="Imagen 7" descr="Captura de pantalla 2017-04-30 a las 10.41.30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3582" y="2931066"/>
            <a:ext cx="609600" cy="711200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844182" y="1310499"/>
            <a:ext cx="81642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La forma como el sistema dinámico desarrolla ese sendero corresponde a una solución del sistema de ecuaciones de Hamilton: </a:t>
            </a:r>
            <a:endParaRPr lang="es-MX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6343A-E135-2D43-8A0B-5C92288E9EF2}" type="slidenum">
              <a:rPr lang="es-ES" smtClean="0"/>
              <a:t>3</a:t>
            </a:fld>
            <a:endParaRPr lang="es-ES"/>
          </a:p>
        </p:txBody>
      </p:sp>
      <p:sp>
        <p:nvSpPr>
          <p:cNvPr id="6" name="Marcador de pie de página 1"/>
          <p:cNvSpPr txBox="1">
            <a:spLocks/>
          </p:cNvSpPr>
          <p:nvPr/>
        </p:nvSpPr>
        <p:spPr>
          <a:xfrm>
            <a:off x="339634" y="416197"/>
            <a:ext cx="4565468" cy="2795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 smtClean="0"/>
              <a:t>LA CRISIS DE LA ACCIÓN EN LA MECÁNICA CLÁSICA.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69517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Captura de pantalla 2017-04-30 a las 10.29.33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829"/>
          <a:stretch/>
        </p:blipFill>
        <p:spPr>
          <a:xfrm>
            <a:off x="584200" y="2019300"/>
            <a:ext cx="5995320" cy="2806700"/>
          </a:xfrm>
          <a:prstGeom prst="rect">
            <a:avLst/>
          </a:prstGeom>
        </p:spPr>
      </p:pic>
      <p:pic>
        <p:nvPicPr>
          <p:cNvPr id="5" name="Imagen 4" descr="Captura de pantalla 2017-04-30 a las 10.43.0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5871" y="2872820"/>
            <a:ext cx="800100" cy="762000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882203" y="1834634"/>
            <a:ext cx="5399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La solución tiene la forma:</a:t>
            </a:r>
            <a:endParaRPr lang="es-MX" dirty="0"/>
          </a:p>
        </p:txBody>
      </p:sp>
      <p:sp>
        <p:nvSpPr>
          <p:cNvPr id="3" name="CuadroTexto 2"/>
          <p:cNvSpPr txBox="1"/>
          <p:nvPr/>
        </p:nvSpPr>
        <p:spPr>
          <a:xfrm>
            <a:off x="731520" y="4554583"/>
            <a:ext cx="71410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Se dice que, alcanzar estas expresiones equivale a haber resuelto el problema de ese sistema dinámico, </a:t>
            </a:r>
            <a:endParaRPr lang="es-MX" dirty="0"/>
          </a:p>
        </p:txBody>
      </p:sp>
      <p:sp>
        <p:nvSpPr>
          <p:cNvPr id="8" name="Marcador de pie de página 1"/>
          <p:cNvSpPr txBox="1">
            <a:spLocks/>
          </p:cNvSpPr>
          <p:nvPr/>
        </p:nvSpPr>
        <p:spPr>
          <a:xfrm>
            <a:off x="339634" y="287411"/>
            <a:ext cx="4565468" cy="2795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mtClean="0"/>
              <a:t>LA CRISIS DE LA ACCIÓN EN LA MECÁNICA CLÁSICA.</a:t>
            </a:r>
            <a:endParaRPr lang="es-E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6343A-E135-2D43-8A0B-5C92288E9EF2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1739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Captura de pantalla 2017-04-30 a las 10.33.10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78" b="34382"/>
          <a:stretch/>
        </p:blipFill>
        <p:spPr>
          <a:xfrm>
            <a:off x="787400" y="1926408"/>
            <a:ext cx="7590246" cy="1975032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787400" y="1003078"/>
            <a:ext cx="76947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Las ecuaciones de Hamilton (1) son el resultado de dos postulados fundamentales:</a:t>
            </a:r>
          </a:p>
          <a:p>
            <a:r>
              <a:rPr lang="es-MX" dirty="0" smtClean="0"/>
              <a:t>1. La existencia de una funcional llamada </a:t>
            </a:r>
            <a:r>
              <a:rPr lang="es-MX" b="1" dirty="0" smtClean="0"/>
              <a:t>la acción </a:t>
            </a:r>
            <a:r>
              <a:rPr lang="es-MX" dirty="0" smtClean="0"/>
              <a:t>del sistema, definida como:</a:t>
            </a:r>
            <a:endParaRPr lang="es-MX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/>
          <a:srcRect l="13369" t="53398" r="-805" b="7807"/>
          <a:stretch/>
        </p:blipFill>
        <p:spPr>
          <a:xfrm>
            <a:off x="1809314" y="3884023"/>
            <a:ext cx="6620583" cy="1168384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787400" y="3514691"/>
            <a:ext cx="7132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2. La validez de un principio </a:t>
            </a:r>
            <a:r>
              <a:rPr lang="es-MX" dirty="0" err="1" smtClean="0"/>
              <a:t>variacional</a:t>
            </a:r>
            <a:r>
              <a:rPr lang="es-MX" dirty="0" smtClean="0"/>
              <a:t>; un principio de </a:t>
            </a:r>
            <a:r>
              <a:rPr lang="es-MX" dirty="0" err="1" smtClean="0"/>
              <a:t>invarianza</a:t>
            </a:r>
            <a:r>
              <a:rPr lang="es-MX" dirty="0" smtClean="0"/>
              <a:t>:</a:t>
            </a:r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957943" y="5486400"/>
            <a:ext cx="72281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Sobre el conjunto de parámetros geométricos </a:t>
            </a:r>
            <a:r>
              <a:rPr lang="es-MX" dirty="0"/>
              <a:t>{</a:t>
            </a:r>
            <a:r>
              <a:rPr lang="el-GR" dirty="0"/>
              <a:t>β</a:t>
            </a:r>
            <a:r>
              <a:rPr lang="es-MX" dirty="0" smtClean="0"/>
              <a:t>} de las trayectorias posibles a priori en el espacio </a:t>
            </a:r>
            <a:r>
              <a:rPr lang="es-MX" dirty="0" err="1" smtClean="0"/>
              <a:t>fásico</a:t>
            </a:r>
            <a:r>
              <a:rPr lang="es-MX" dirty="0" smtClean="0"/>
              <a:t>.</a:t>
            </a:r>
          </a:p>
          <a:p>
            <a:r>
              <a:rPr lang="es-MX" dirty="0" smtClean="0"/>
              <a:t>Con estos postulados se encuentran las ecuaciones de Hamilton (1).</a:t>
            </a:r>
            <a:endParaRPr lang="es-MX" dirty="0"/>
          </a:p>
        </p:txBody>
      </p:sp>
      <p:sp>
        <p:nvSpPr>
          <p:cNvPr id="9" name="Marcador de pie de página 1"/>
          <p:cNvSpPr txBox="1">
            <a:spLocks/>
          </p:cNvSpPr>
          <p:nvPr/>
        </p:nvSpPr>
        <p:spPr>
          <a:xfrm>
            <a:off x="339634" y="215901"/>
            <a:ext cx="4565468" cy="2795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mtClean="0"/>
              <a:t>LA CRISIS DE LA ACCIÓN EN LA MECÁNICA CLÁSICA.</a:t>
            </a:r>
            <a:endParaRPr lang="es-ES" dirty="0"/>
          </a:p>
        </p:txBody>
      </p:sp>
      <p:sp>
        <p:nvSpPr>
          <p:cNvPr id="10" name="Marcador de número de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6343A-E135-2D43-8A0B-5C92288E9EF2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8284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Captura de pantalla 2017-04-30 a las 10.33.3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300" y="2400300"/>
            <a:ext cx="7886700" cy="2057400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914400" y="1811383"/>
            <a:ext cx="6879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La acción, por su parte, se puede escribir así:</a:t>
            </a:r>
            <a:endParaRPr lang="es-MX" dirty="0"/>
          </a:p>
        </p:txBody>
      </p:sp>
      <p:sp>
        <p:nvSpPr>
          <p:cNvPr id="6" name="Marcador de pie de página 1"/>
          <p:cNvSpPr txBox="1">
            <a:spLocks/>
          </p:cNvSpPr>
          <p:nvPr/>
        </p:nvSpPr>
        <p:spPr>
          <a:xfrm>
            <a:off x="339634" y="207192"/>
            <a:ext cx="4565468" cy="2795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mtClean="0"/>
              <a:t>LA CRISIS DE LA ACCIÓN EN LA MECÁNICA CLÁSICA.</a:t>
            </a:r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6343A-E135-2D43-8A0B-5C92288E9EF2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22690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Captura de pantalla 2017-04-30 a las 10.36.50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076" r="-265" b="51381"/>
          <a:stretch/>
        </p:blipFill>
        <p:spPr>
          <a:xfrm>
            <a:off x="820467" y="3336378"/>
            <a:ext cx="6596016" cy="998584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731520" y="1397419"/>
            <a:ext cx="768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Igualando (3) y (5) se encuentra que la acción satisface las condiciones:</a:t>
            </a:r>
            <a:endParaRPr lang="es-MX" dirty="0"/>
          </a:p>
        </p:txBody>
      </p:sp>
      <p:sp>
        <p:nvSpPr>
          <p:cNvPr id="6" name="Marcador de pie de página 1"/>
          <p:cNvSpPr txBox="1">
            <a:spLocks/>
          </p:cNvSpPr>
          <p:nvPr/>
        </p:nvSpPr>
        <p:spPr>
          <a:xfrm>
            <a:off x="339634" y="207192"/>
            <a:ext cx="4565468" cy="2795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mtClean="0"/>
              <a:t>LA CRISIS DE LA ACCIÓN EN LA MECÁNICA CLÁSICA.</a:t>
            </a:r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6343A-E135-2D43-8A0B-5C92288E9EF2}" type="slidenum">
              <a:rPr lang="es-ES" smtClean="0"/>
              <a:t>7</a:t>
            </a:fld>
            <a:endParaRPr lang="es-ES"/>
          </a:p>
        </p:txBody>
      </p:sp>
      <p:pic>
        <p:nvPicPr>
          <p:cNvPr id="10" name="Imagen 9" descr="Captura de pantalla 2017-04-30 a las 10.36.50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48432" r="397" b="7795"/>
          <a:stretch/>
        </p:blipFill>
        <p:spPr>
          <a:xfrm>
            <a:off x="928190" y="4180115"/>
            <a:ext cx="6552473" cy="2029098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 rotWithShape="1">
          <a:blip r:embed="rId4"/>
          <a:srcRect l="5700" t="28061" r="44666" b="24962"/>
          <a:stretch/>
        </p:blipFill>
        <p:spPr>
          <a:xfrm>
            <a:off x="1663338" y="2178531"/>
            <a:ext cx="2647406" cy="935120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53200" y="2293666"/>
            <a:ext cx="666750" cy="70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906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Captura de pantalla 2017-04-30 a las 10.37.1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621" y="1954216"/>
            <a:ext cx="6489700" cy="1511300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1042621" y="1271451"/>
            <a:ext cx="79770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Entonces, usando (7) en (6) se escribe:</a:t>
            </a:r>
            <a:endParaRPr lang="es-MX" dirty="0"/>
          </a:p>
        </p:txBody>
      </p:sp>
      <p:sp>
        <p:nvSpPr>
          <p:cNvPr id="3" name="CuadroTexto 2"/>
          <p:cNvSpPr txBox="1"/>
          <p:nvPr/>
        </p:nvSpPr>
        <p:spPr>
          <a:xfrm>
            <a:off x="1193074" y="3465516"/>
            <a:ext cx="6601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Esta es la ecuación de Hamilton-</a:t>
            </a:r>
            <a:r>
              <a:rPr lang="es-MX" dirty="0" err="1" smtClean="0"/>
              <a:t>Jacobi</a:t>
            </a:r>
            <a:r>
              <a:rPr lang="es-MX" dirty="0" smtClean="0"/>
              <a:t> de la mecánica. </a:t>
            </a:r>
            <a:endParaRPr lang="es-MX" dirty="0"/>
          </a:p>
        </p:txBody>
      </p:sp>
      <p:sp>
        <p:nvSpPr>
          <p:cNvPr id="10" name="Marcador de pie de página 1"/>
          <p:cNvSpPr txBox="1">
            <a:spLocks/>
          </p:cNvSpPr>
          <p:nvPr/>
        </p:nvSpPr>
        <p:spPr>
          <a:xfrm>
            <a:off x="339634" y="207192"/>
            <a:ext cx="4565468" cy="2795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mtClean="0"/>
              <a:t>LA CRISIS DE LA ACCIÓN EN LA MECÁNICA CLÁSICA.</a:t>
            </a:r>
            <a:endParaRPr lang="es-ES" dirty="0"/>
          </a:p>
        </p:txBody>
      </p:sp>
      <p:sp>
        <p:nvSpPr>
          <p:cNvPr id="11" name="Marcador de número de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6343A-E135-2D43-8A0B-5C92288E9EF2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43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920701" y="1175657"/>
            <a:ext cx="686476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2. LA CRISIS DE LA ACCIÓN.</a:t>
            </a:r>
          </a:p>
          <a:p>
            <a:endParaRPr lang="es-MX" dirty="0"/>
          </a:p>
          <a:p>
            <a:r>
              <a:rPr lang="es-MX" dirty="0" smtClean="0"/>
              <a:t>La ecuación de Hamilton-</a:t>
            </a:r>
            <a:r>
              <a:rPr lang="es-MX" dirty="0" err="1" smtClean="0"/>
              <a:t>Jacobi</a:t>
            </a:r>
            <a:r>
              <a:rPr lang="es-MX" dirty="0" smtClean="0"/>
              <a:t> (9) es una ecuación diferencial para la acción </a:t>
            </a:r>
            <a:r>
              <a:rPr lang="es-MX" b="1" dirty="0" smtClean="0"/>
              <a:t>A</a:t>
            </a:r>
            <a:r>
              <a:rPr lang="es-MX" dirty="0" smtClean="0"/>
              <a:t>. Al resolverla y someterla a las condiciones diferenciales para una clase de funciones generadoras de transformaciones </a:t>
            </a:r>
            <a:r>
              <a:rPr lang="es-MX" dirty="0" err="1" smtClean="0"/>
              <a:t>homomórficas</a:t>
            </a:r>
            <a:r>
              <a:rPr lang="es-MX" dirty="0" smtClean="0"/>
              <a:t> del espacio </a:t>
            </a:r>
            <a:r>
              <a:rPr lang="es-MX" dirty="0" err="1" smtClean="0"/>
              <a:t>fásico</a:t>
            </a:r>
            <a:r>
              <a:rPr lang="es-MX" dirty="0" smtClean="0"/>
              <a:t>, como son (6) y (7), se obtiene esta función. Con ella da principio la formulación de Hamilton. Se trata pues de una tautología. Haciendo </a:t>
            </a:r>
            <a:r>
              <a:rPr lang="es-MX" dirty="0" err="1" smtClean="0"/>
              <a:t>talacha</a:t>
            </a:r>
            <a:r>
              <a:rPr lang="es-MX" dirty="0" smtClean="0"/>
              <a:t> se obtiene las soluciones.</a:t>
            </a:r>
            <a:endParaRPr lang="es-MX" dirty="0"/>
          </a:p>
        </p:txBody>
      </p:sp>
      <p:sp>
        <p:nvSpPr>
          <p:cNvPr id="9" name="Marcador de pie de página 1"/>
          <p:cNvSpPr txBox="1">
            <a:spLocks/>
          </p:cNvSpPr>
          <p:nvPr/>
        </p:nvSpPr>
        <p:spPr>
          <a:xfrm>
            <a:off x="339634" y="207192"/>
            <a:ext cx="4565468" cy="2795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mtClean="0"/>
              <a:t>LA CRISIS DE LA ACCIÓN EN LA MECÁNICA CLÁSICA.</a:t>
            </a:r>
            <a:endParaRPr lang="es-ES" dirty="0"/>
          </a:p>
        </p:txBody>
      </p:sp>
      <p:sp>
        <p:nvSpPr>
          <p:cNvPr id="10" name="Marcador de número de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6343A-E135-2D43-8A0B-5C92288E9EF2}" type="slidenum">
              <a:rPr lang="es-ES" smtClean="0"/>
              <a:t>9</a:t>
            </a:fld>
            <a:endParaRPr lang="es-ES"/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403" y="3658960"/>
            <a:ext cx="7696200" cy="2152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1943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797</Words>
  <Application>Microsoft Office PowerPoint</Application>
  <PresentationFormat>Presentación en pantalla (4:3)</PresentationFormat>
  <Paragraphs>81</Paragraphs>
  <Slides>15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9" baseType="lpstr">
      <vt:lpstr>Arial</vt:lpstr>
      <vt:lpstr>Calibri</vt:lpstr>
      <vt:lpstr>Cambria Math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Muchas gracias.</vt:lpstr>
    </vt:vector>
  </TitlesOfParts>
  <Company>UNAM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FERMIN VINIEGRA HEBERLEIN</dc:creator>
  <cp:lastModifiedBy>maria del socorro hernandez araiza</cp:lastModifiedBy>
  <cp:revision>18</cp:revision>
  <dcterms:created xsi:type="dcterms:W3CDTF">2017-04-30T15:00:12Z</dcterms:created>
  <dcterms:modified xsi:type="dcterms:W3CDTF">2017-05-07T15:23:57Z</dcterms:modified>
</cp:coreProperties>
</file>